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4" r:id="rId11"/>
    <p:sldId id="265" r:id="rId12"/>
    <p:sldId id="268" r:id="rId13"/>
    <p:sldId id="269" r:id="rId14"/>
    <p:sldId id="266" r:id="rId15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35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aobljeni pravokotnik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Zaobljeni pravokotnik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Naslov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20" name="Podnaslov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sl-SI" smtClean="0"/>
              <a:t>Kliknite, če želite urediti slog podnaslova matrice</a:t>
            </a:r>
            <a:endParaRPr kumimoji="0" lang="en-US"/>
          </a:p>
        </p:txBody>
      </p:sp>
      <p:sp>
        <p:nvSpPr>
          <p:cNvPr id="19" name="Ograda datum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6CC0B4-5190-432D-8CD1-A9DB03DC0DCB}" type="datetimeFigureOut">
              <a:rPr lang="sl-SI" smtClean="0"/>
              <a:t>8.3.2011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11" name="Ograda številke diapoz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1D3FC-23F9-42DE-A6E9-B05DD4147532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6CC0B4-5190-432D-8CD1-A9DB03DC0DCB}" type="datetimeFigureOut">
              <a:rPr lang="sl-SI" smtClean="0"/>
              <a:t>8.3.2011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1D3FC-23F9-42DE-A6E9-B05DD4147532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aobljeni pravokotnik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Zaobljeni pravokotnik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6CC0B4-5190-432D-8CD1-A9DB03DC0DCB}" type="datetimeFigureOut">
              <a:rPr lang="sl-SI" smtClean="0"/>
              <a:t>8.3.2011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1D3FC-23F9-42DE-A6E9-B05DD4147532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6CC0B4-5190-432D-8CD1-A9DB03DC0DCB}" type="datetimeFigureOut">
              <a:rPr lang="sl-SI" smtClean="0"/>
              <a:t>8.3.2011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1D3FC-23F9-42DE-A6E9-B05DD4147532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</p:txBody>
      </p:sp>
      <p:sp>
        <p:nvSpPr>
          <p:cNvPr id="5" name="Ograda vsebine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6CC0B4-5190-432D-8CD1-A9DB03DC0DCB}" type="datetimeFigureOut">
              <a:rPr lang="sl-SI" smtClean="0"/>
              <a:t>8.3.2011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1D3FC-23F9-42DE-A6E9-B05DD4147532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6CC0B4-5190-432D-8CD1-A9DB03DC0DCB}" type="datetimeFigureOut">
              <a:rPr lang="sl-SI" smtClean="0"/>
              <a:t>8.3.2011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1D3FC-23F9-42DE-A6E9-B05DD4147532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aobljeni pravokotnik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6CC0B4-5190-432D-8CD1-A9DB03DC0DCB}" type="datetimeFigureOut">
              <a:rPr lang="sl-SI" smtClean="0"/>
              <a:t>8.3.2011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1D3FC-23F9-42DE-A6E9-B05DD4147532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vsebine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6CC0B4-5190-432D-8CD1-A9DB03DC0DCB}" type="datetimeFigureOut">
              <a:rPr lang="sl-SI" smtClean="0"/>
              <a:t>8.3.2011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1D3FC-23F9-42DE-A6E9-B05DD4147532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aobljeni pravokotnik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Zaokroži en kot pravokotnika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6CC0B4-5190-432D-8CD1-A9DB03DC0DCB}" type="datetimeFigureOut">
              <a:rPr lang="sl-SI" smtClean="0"/>
              <a:t>8.3.2011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1D3FC-23F9-42DE-A6E9-B05DD4147532}" type="slidenum">
              <a:rPr lang="sl-SI" smtClean="0"/>
              <a:t>‹#›</a:t>
            </a:fld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sl-SI" smtClean="0"/>
              <a:t>Kliknite ikono, če želite dodati sliko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6CC0B4-5190-432D-8CD1-A9DB03DC0DCB}" type="datetimeFigureOut">
              <a:rPr lang="sl-SI" smtClean="0"/>
              <a:t>8.3.2011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1D3FC-23F9-42DE-A6E9-B05DD4147532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6CC0B4-5190-432D-8CD1-A9DB03DC0DCB}" type="datetimeFigureOut">
              <a:rPr lang="sl-SI" smtClean="0"/>
              <a:t>8.3.2011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1D3FC-23F9-42DE-A6E9-B05DD4147532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aobljeni pravokotnik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Zaobljeni pravokotnik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Ograda naslova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4" name="Ograda besedila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  <a:p>
            <a:pPr lvl="1" eaLnBrk="1" latinLnBrk="0" hangingPunct="1"/>
            <a:r>
              <a:rPr kumimoji="0" lang="sl-SI" smtClean="0"/>
              <a:t>Druga raven</a:t>
            </a:r>
          </a:p>
          <a:p>
            <a:pPr lvl="2" eaLnBrk="1" latinLnBrk="0" hangingPunct="1"/>
            <a:r>
              <a:rPr kumimoji="0" lang="sl-SI" smtClean="0"/>
              <a:t>Tretja raven</a:t>
            </a:r>
          </a:p>
          <a:p>
            <a:pPr lvl="3" eaLnBrk="1" latinLnBrk="0" hangingPunct="1"/>
            <a:r>
              <a:rPr kumimoji="0" lang="sl-SI" smtClean="0"/>
              <a:t>Četrta raven</a:t>
            </a:r>
          </a:p>
          <a:p>
            <a:pPr lvl="4" eaLnBrk="1" latinLnBrk="0" hangingPunct="1"/>
            <a:r>
              <a:rPr kumimoji="0" lang="sl-SI" smtClean="0"/>
              <a:t>Peta raven</a:t>
            </a:r>
            <a:endParaRPr kumimoji="0" lang="en-US"/>
          </a:p>
        </p:txBody>
      </p:sp>
      <p:sp>
        <p:nvSpPr>
          <p:cNvPr id="25" name="Ograda datum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56CC0B4-5190-432D-8CD1-A9DB03DC0DCB}" type="datetimeFigureOut">
              <a:rPr lang="sl-SI" smtClean="0"/>
              <a:t>8.3.2011</a:t>
            </a:fld>
            <a:endParaRPr lang="sl-SI"/>
          </a:p>
        </p:txBody>
      </p:sp>
      <p:sp>
        <p:nvSpPr>
          <p:cNvPr id="18" name="Ograda noge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9A1D3FC-23F9-42DE-A6E9-B05DD4147532}" type="slidenum">
              <a:rPr lang="sl-SI" smtClean="0"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 smtClean="0"/>
              <a:t>Delo z </a:t>
            </a:r>
            <a:r>
              <a:rPr lang="sl-SI" dirty="0" err="1" smtClean="0"/>
              <a:t>datotekekami</a:t>
            </a:r>
            <a:r>
              <a:rPr lang="sl-SI" dirty="0" smtClean="0"/>
              <a:t> </a:t>
            </a:r>
            <a:br>
              <a:rPr lang="sl-SI" dirty="0" smtClean="0"/>
            </a:br>
            <a:r>
              <a:rPr lang="sl-SI" dirty="0" smtClean="0"/>
              <a:t>v </a:t>
            </a:r>
            <a:r>
              <a:rPr lang="sl-SI" dirty="0" err="1" smtClean="0"/>
              <a:t>Python</a:t>
            </a:r>
            <a:r>
              <a:rPr lang="sl-SI" dirty="0" smtClean="0"/>
              <a:t>-u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dirty="0" smtClean="0"/>
              <a:t>Branko Šarabon</a:t>
            </a:r>
            <a:endParaRPr lang="sl-SI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dirty="0" smtClean="0"/>
              <a:t>Zakaj datoteke?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dirty="0" smtClean="0"/>
          </a:p>
          <a:p>
            <a:r>
              <a:rPr lang="sl-SI" dirty="0" err="1" smtClean="0"/>
              <a:t>pomnenje</a:t>
            </a:r>
            <a:r>
              <a:rPr lang="sl-SI" dirty="0" smtClean="0"/>
              <a:t> podatkov</a:t>
            </a:r>
          </a:p>
          <a:p>
            <a:endParaRPr lang="sl-SI" dirty="0" smtClean="0"/>
          </a:p>
          <a:p>
            <a:r>
              <a:rPr lang="sl-SI" dirty="0" smtClean="0"/>
              <a:t>kasnejša uporaba</a:t>
            </a:r>
          </a:p>
          <a:p>
            <a:endParaRPr lang="sl-SI" dirty="0" smtClean="0"/>
          </a:p>
          <a:p>
            <a:r>
              <a:rPr lang="sl-SI" dirty="0" smtClean="0"/>
              <a:t>prenos podatkov med programi</a:t>
            </a:r>
            <a:endParaRPr lang="sl-SI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dirty="0" smtClean="0"/>
              <a:t>Tekstovne datoteke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l-SI" dirty="0" smtClean="0"/>
              <a:t>lahko jih ustvarimo z Beležnico</a:t>
            </a:r>
          </a:p>
          <a:p>
            <a:r>
              <a:rPr lang="sl-SI" dirty="0" smtClean="0"/>
              <a:t>datoteke </a:t>
            </a:r>
            <a:r>
              <a:rPr lang="sl-SI" dirty="0" smtClean="0"/>
              <a:t>so </a:t>
            </a:r>
            <a:r>
              <a:rPr lang="sl-SI" dirty="0" smtClean="0">
                <a:solidFill>
                  <a:srgbClr val="00B050"/>
                </a:solidFill>
              </a:rPr>
              <a:t>sekvenčni</a:t>
            </a:r>
            <a:r>
              <a:rPr lang="sl-SI" dirty="0" smtClean="0"/>
              <a:t> podatkovni </a:t>
            </a:r>
            <a:r>
              <a:rPr lang="sl-SI" dirty="0" smtClean="0"/>
              <a:t>tip</a:t>
            </a:r>
            <a:endParaRPr lang="sl-SI" dirty="0" smtClean="0"/>
          </a:p>
          <a:p>
            <a:pPr>
              <a:buNone/>
            </a:pPr>
            <a:r>
              <a:rPr lang="sl-SI" dirty="0" smtClean="0"/>
              <a:t>	</a:t>
            </a:r>
            <a:endParaRPr lang="sl-SI" dirty="0" smtClean="0"/>
          </a:p>
          <a:p>
            <a:pPr>
              <a:buNone/>
            </a:pPr>
            <a:r>
              <a:rPr lang="sl-SI" dirty="0" smtClean="0"/>
              <a:t>	</a:t>
            </a:r>
            <a:r>
              <a:rPr lang="sl-SI" dirty="0" smtClean="0"/>
              <a:t>Pri </a:t>
            </a:r>
            <a:r>
              <a:rPr lang="sl-SI" dirty="0" smtClean="0"/>
              <a:t>vsakem naslednjem branju </a:t>
            </a:r>
            <a:endParaRPr lang="sl-SI" dirty="0" smtClean="0"/>
          </a:p>
          <a:p>
            <a:pPr>
              <a:buNone/>
            </a:pPr>
            <a:r>
              <a:rPr lang="sl-SI" dirty="0" smtClean="0">
                <a:solidFill>
                  <a:srgbClr val="00B050"/>
                </a:solidFill>
              </a:rPr>
              <a:t>	</a:t>
            </a:r>
            <a:r>
              <a:rPr lang="sl-SI" dirty="0" smtClean="0">
                <a:solidFill>
                  <a:srgbClr val="00B050"/>
                </a:solidFill>
              </a:rPr>
              <a:t>beremo </a:t>
            </a:r>
            <a:r>
              <a:rPr lang="sl-SI" dirty="0" smtClean="0">
                <a:solidFill>
                  <a:srgbClr val="00B050"/>
                </a:solidFill>
              </a:rPr>
              <a:t>naslednji</a:t>
            </a:r>
            <a:r>
              <a:rPr lang="sl-SI" dirty="0" smtClean="0"/>
              <a:t> podatek (vrstico).</a:t>
            </a:r>
          </a:p>
          <a:p>
            <a:pPr>
              <a:buNone/>
            </a:pPr>
            <a:endParaRPr lang="sl-SI" dirty="0" smtClean="0"/>
          </a:p>
          <a:p>
            <a:pPr>
              <a:buNone/>
            </a:pPr>
            <a:r>
              <a:rPr lang="sl-SI" dirty="0" smtClean="0"/>
              <a:t>	Če hočemo isti podatek prebrati še enkrat, se moramo postaviti na začetek in zaporedoma brati do ustrezne vrstice.</a:t>
            </a:r>
          </a:p>
          <a:p>
            <a:endParaRPr lang="sl-SI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dirty="0" smtClean="0"/>
              <a:t>Ustvarjanje datoteke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sl-SI" dirty="0" smtClean="0"/>
              <a:t>Datoteko </a:t>
            </a:r>
            <a:r>
              <a:rPr lang="sl-SI" dirty="0" smtClean="0"/>
              <a:t>ustvarimo z ukazom:</a:t>
            </a:r>
          </a:p>
          <a:p>
            <a:r>
              <a:rPr lang="sl-SI" dirty="0" smtClean="0"/>
              <a:t> </a:t>
            </a:r>
            <a:r>
              <a:rPr lang="sl-SI" b="1" dirty="0" smtClean="0">
                <a:latin typeface="Courier New" pitchFamily="49" charset="0"/>
                <a:cs typeface="Courier New" pitchFamily="49" charset="0"/>
              </a:rPr>
              <a:t>open (niz, 'w') </a:t>
            </a:r>
          </a:p>
          <a:p>
            <a:pPr lvl="1"/>
            <a:r>
              <a:rPr lang="sl-SI" dirty="0" smtClean="0"/>
              <a:t> primer: </a:t>
            </a:r>
            <a:r>
              <a:rPr lang="sl-SI" b="1" dirty="0" smtClean="0">
                <a:latin typeface="Courier New" pitchFamily="49" charset="0"/>
                <a:cs typeface="Courier New" pitchFamily="49" charset="0"/>
              </a:rPr>
              <a:t>open ('</a:t>
            </a:r>
            <a:r>
              <a:rPr lang="sl-SI" b="1" dirty="0" err="1" smtClean="0">
                <a:latin typeface="Courier New" pitchFamily="49" charset="0"/>
                <a:cs typeface="Courier New" pitchFamily="49" charset="0"/>
              </a:rPr>
              <a:t>tekst.txt</a:t>
            </a:r>
            <a:r>
              <a:rPr lang="sl-SI" b="1" dirty="0" smtClean="0">
                <a:latin typeface="Courier New" pitchFamily="49" charset="0"/>
                <a:cs typeface="Courier New" pitchFamily="49" charset="0"/>
              </a:rPr>
              <a:t>', 'w') </a:t>
            </a:r>
          </a:p>
          <a:p>
            <a:endParaRPr lang="sl-SI" dirty="0" smtClean="0"/>
          </a:p>
          <a:p>
            <a:pPr>
              <a:buNone/>
            </a:pPr>
            <a:r>
              <a:rPr lang="sl-SI" b="1" dirty="0" smtClean="0">
                <a:solidFill>
                  <a:srgbClr val="FF0000"/>
                </a:solidFill>
              </a:rPr>
              <a:t>OPOZORILO</a:t>
            </a:r>
            <a:r>
              <a:rPr lang="sl-SI" b="1" dirty="0" smtClean="0">
                <a:solidFill>
                  <a:srgbClr val="FF0000"/>
                </a:solidFill>
              </a:rPr>
              <a:t>!</a:t>
            </a:r>
            <a:r>
              <a:rPr lang="sl-SI" dirty="0" smtClean="0"/>
              <a:t> Če datoteka z imenom </a:t>
            </a:r>
            <a:r>
              <a:rPr lang="sl-SI" dirty="0" err="1" smtClean="0"/>
              <a:t>tekst.txt</a:t>
            </a:r>
            <a:r>
              <a:rPr lang="sl-SI" dirty="0" smtClean="0"/>
              <a:t> že obstaja, bomo </a:t>
            </a:r>
            <a:r>
              <a:rPr lang="sl-SI" dirty="0" smtClean="0"/>
              <a:t>s tem </a:t>
            </a:r>
            <a:r>
              <a:rPr lang="sl-SI" dirty="0" smtClean="0"/>
              <a:t>izgubili staro vsebino.</a:t>
            </a:r>
          </a:p>
          <a:p>
            <a:endParaRPr lang="sl-SI" dirty="0" smtClean="0"/>
          </a:p>
          <a:p>
            <a:pPr>
              <a:buNone/>
            </a:pPr>
            <a:r>
              <a:rPr lang="sl-SI" dirty="0" smtClean="0"/>
              <a:t>Datoteka </a:t>
            </a:r>
            <a:r>
              <a:rPr lang="sl-SI" dirty="0" smtClean="0"/>
              <a:t>se ustvari v imeniku, kjer se program izvaja. Lahko tudi določimo pot, kjer se datoteka ustvari. </a:t>
            </a:r>
            <a:endParaRPr lang="sl-SI" dirty="0" smtClean="0"/>
          </a:p>
          <a:p>
            <a:endParaRPr lang="sl-SI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dirty="0" smtClean="0"/>
              <a:t>Ustvarjanje datoteke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sl-SI" sz="3300" dirty="0" smtClean="0"/>
              <a:t>Ta pot je lahko:</a:t>
            </a:r>
          </a:p>
          <a:p>
            <a:r>
              <a:rPr lang="sl-SI" dirty="0" smtClean="0"/>
              <a:t>relativna</a:t>
            </a:r>
            <a:r>
              <a:rPr lang="sl-SI" dirty="0" smtClean="0"/>
              <a:t>:</a:t>
            </a:r>
          </a:p>
          <a:p>
            <a:pPr lvl="1"/>
            <a:r>
              <a:rPr lang="sl-SI" b="1" dirty="0" err="1" smtClean="0">
                <a:latin typeface="Courier New" pitchFamily="49" charset="0"/>
                <a:cs typeface="Courier New" pitchFamily="49" charset="0"/>
              </a:rPr>
              <a:t>teksti\tekst.txt</a:t>
            </a:r>
            <a:r>
              <a:rPr lang="sl-SI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sl-SI" dirty="0" smtClean="0"/>
              <a:t>absolutna:</a:t>
            </a:r>
          </a:p>
          <a:p>
            <a:pPr lvl="1"/>
            <a:r>
              <a:rPr lang="sl-SI" b="1" dirty="0" smtClean="0">
                <a:latin typeface="Courier New" pitchFamily="49" charset="0"/>
                <a:cs typeface="Courier New" pitchFamily="49" charset="0"/>
              </a:rPr>
              <a:t>c:\teksti\tekst.txt </a:t>
            </a:r>
          </a:p>
          <a:p>
            <a:pPr>
              <a:buNone/>
            </a:pPr>
            <a:endParaRPr lang="sl-SI" dirty="0" smtClean="0"/>
          </a:p>
          <a:p>
            <a:pPr>
              <a:buNone/>
            </a:pPr>
            <a:r>
              <a:rPr lang="sl-SI" b="1" dirty="0" smtClean="0">
                <a:solidFill>
                  <a:srgbClr val="FF0000"/>
                </a:solidFill>
              </a:rPr>
              <a:t>Opozorilo</a:t>
            </a:r>
            <a:r>
              <a:rPr lang="sl-SI" b="1" dirty="0" smtClean="0">
                <a:solidFill>
                  <a:srgbClr val="FF0000"/>
                </a:solidFill>
              </a:rPr>
              <a:t>:</a:t>
            </a:r>
            <a:r>
              <a:rPr lang="sl-SI" dirty="0" smtClean="0"/>
              <a:t> </a:t>
            </a:r>
            <a:endParaRPr lang="sl-SI" dirty="0" smtClean="0"/>
          </a:p>
          <a:p>
            <a:pPr>
              <a:buNone/>
            </a:pPr>
            <a:r>
              <a:rPr lang="sl-SI" dirty="0" smtClean="0"/>
              <a:t>	V </a:t>
            </a:r>
            <a:r>
              <a:rPr lang="sl-SI" dirty="0" err="1" smtClean="0"/>
              <a:t>Pythonu</a:t>
            </a:r>
            <a:r>
              <a:rPr lang="sl-SI" dirty="0" smtClean="0"/>
              <a:t> velja \ za poseben znak. Če ga želimo pravilno uporabiti, ga zapišemo \\ </a:t>
            </a:r>
          </a:p>
          <a:p>
            <a:pPr>
              <a:buNone/>
            </a:pPr>
            <a:r>
              <a:rPr lang="sl-SI" dirty="0" smtClean="0"/>
              <a:t>	</a:t>
            </a:r>
          </a:p>
          <a:p>
            <a:pPr>
              <a:buNone/>
            </a:pPr>
            <a:r>
              <a:rPr lang="sl-SI" dirty="0" smtClean="0"/>
              <a:t>	</a:t>
            </a:r>
            <a:r>
              <a:rPr lang="sl-SI" dirty="0" smtClean="0"/>
              <a:t>Torej</a:t>
            </a:r>
            <a:r>
              <a:rPr lang="sl-SI" dirty="0" smtClean="0"/>
              <a:t>: </a:t>
            </a:r>
            <a:r>
              <a:rPr lang="sl-SI" b="1" dirty="0" smtClean="0">
                <a:latin typeface="Courier New" pitchFamily="49" charset="0"/>
                <a:cs typeface="Courier New" pitchFamily="49" charset="0"/>
              </a:rPr>
              <a:t>c:\\teksti\\tekst.txt </a:t>
            </a:r>
          </a:p>
          <a:p>
            <a:endParaRPr lang="sl-SI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dirty="0" smtClean="0"/>
              <a:t>Branje datoteke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sl-SI" dirty="0" smtClean="0"/>
              <a:t>Datoteko lahko tudi samo odpremo za branje. Kadar rabimo samo podatke iz datoteke za obdelavo, jo odpremo samo za branje. </a:t>
            </a:r>
            <a:r>
              <a:rPr lang="sl-SI" dirty="0" smtClean="0"/>
              <a:t>V </a:t>
            </a:r>
            <a:r>
              <a:rPr lang="sl-SI" dirty="0" smtClean="0"/>
              <a:t>tem primeru na datoteko ne moremo dopisati nove vsebine. </a:t>
            </a:r>
            <a:endParaRPr lang="sl-SI" dirty="0" smtClean="0"/>
          </a:p>
          <a:p>
            <a:pPr>
              <a:buNone/>
            </a:pPr>
            <a:endParaRPr lang="sl-SI" dirty="0" smtClean="0"/>
          </a:p>
          <a:p>
            <a:pPr>
              <a:buNone/>
            </a:pPr>
            <a:r>
              <a:rPr lang="sl-SI" dirty="0" smtClean="0"/>
              <a:t>To </a:t>
            </a:r>
            <a:r>
              <a:rPr lang="sl-SI" dirty="0" smtClean="0"/>
              <a:t>bi storili takole:</a:t>
            </a:r>
          </a:p>
          <a:p>
            <a:r>
              <a:rPr lang="sl-SI" b="1" dirty="0" smtClean="0">
                <a:latin typeface="Courier New" pitchFamily="49" charset="0"/>
                <a:cs typeface="Courier New" pitchFamily="49" charset="0"/>
              </a:rPr>
              <a:t>open (niz, 'r') </a:t>
            </a:r>
          </a:p>
          <a:p>
            <a:pPr lvl="1"/>
            <a:r>
              <a:rPr lang="sl-SI" dirty="0" smtClean="0"/>
              <a:t>primer: </a:t>
            </a:r>
            <a:r>
              <a:rPr lang="sl-SI" b="1" dirty="0" smtClean="0">
                <a:latin typeface="Courier New" pitchFamily="49" charset="0"/>
                <a:cs typeface="Courier New" pitchFamily="49" charset="0"/>
              </a:rPr>
              <a:t>open ('</a:t>
            </a:r>
            <a:r>
              <a:rPr lang="sl-SI" b="1" dirty="0" err="1" smtClean="0">
                <a:latin typeface="Courier New" pitchFamily="49" charset="0"/>
                <a:cs typeface="Courier New" pitchFamily="49" charset="0"/>
              </a:rPr>
              <a:t>tekst.txt</a:t>
            </a:r>
            <a:r>
              <a:rPr lang="sl-SI" b="1" dirty="0" smtClean="0">
                <a:latin typeface="Courier New" pitchFamily="49" charset="0"/>
                <a:cs typeface="Courier New" pitchFamily="49" charset="0"/>
              </a:rPr>
              <a:t>', 'r') </a:t>
            </a:r>
          </a:p>
          <a:p>
            <a:endParaRPr lang="sl-SI" dirty="0" smtClean="0"/>
          </a:p>
          <a:p>
            <a:pPr>
              <a:buNone/>
            </a:pPr>
            <a:r>
              <a:rPr lang="sl-SI" dirty="0" smtClean="0"/>
              <a:t>Stikalo </a:t>
            </a:r>
            <a:r>
              <a:rPr lang="sl-SI" dirty="0" smtClean="0"/>
              <a:t>'r' torej pomeni, da bomo odprli datoteko samo za branje - </a:t>
            </a:r>
            <a:r>
              <a:rPr lang="sl-SI" dirty="0" err="1" smtClean="0"/>
              <a:t>read</a:t>
            </a:r>
            <a:r>
              <a:rPr lang="sl-SI" dirty="0" smtClean="0"/>
              <a:t>.</a:t>
            </a:r>
          </a:p>
          <a:p>
            <a:endParaRPr lang="sl-SI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dirty="0" smtClean="0"/>
              <a:t>Ukazi za branje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l-SI" b="1" dirty="0" err="1" smtClean="0">
                <a:latin typeface="Courier New" pitchFamily="49" charset="0"/>
                <a:cs typeface="Courier New" pitchFamily="49" charset="0"/>
              </a:rPr>
              <a:t>readline</a:t>
            </a:r>
            <a:r>
              <a:rPr lang="sl-SI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sl-SI" dirty="0" smtClean="0"/>
              <a:t>prebere tekočo vrstico (vključno z \n)</a:t>
            </a:r>
          </a:p>
          <a:p>
            <a:pPr>
              <a:buNone/>
            </a:pPr>
            <a:endParaRPr lang="sl-SI" dirty="0" smtClean="0"/>
          </a:p>
          <a:p>
            <a:pPr>
              <a:buNone/>
            </a:pPr>
            <a:r>
              <a:rPr lang="sl-SI" dirty="0" smtClean="0"/>
              <a:t>konec datoteke</a:t>
            </a:r>
          </a:p>
          <a:p>
            <a:r>
              <a:rPr lang="sl-SI" dirty="0" smtClean="0"/>
              <a:t>u</a:t>
            </a:r>
            <a:r>
              <a:rPr lang="sl-SI" dirty="0" smtClean="0"/>
              <a:t>kaz vrne prazen niz</a:t>
            </a:r>
          </a:p>
          <a:p>
            <a:pPr>
              <a:buNone/>
            </a:pPr>
            <a:r>
              <a:rPr lang="sl-SI" sz="2000" dirty="0" smtClean="0"/>
              <a:t>Če je v niz ‘\n’ &gt; prazna vrstica, ‘’ &gt; konec datoteke</a:t>
            </a:r>
          </a:p>
          <a:p>
            <a:pPr>
              <a:buNone/>
            </a:pPr>
            <a:endParaRPr lang="sl-SI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sl-SI" b="1" dirty="0" err="1" smtClean="0">
                <a:latin typeface="Courier New" pitchFamily="49" charset="0"/>
                <a:cs typeface="Courier New" pitchFamily="49" charset="0"/>
              </a:rPr>
              <a:t>read</a:t>
            </a:r>
            <a:r>
              <a:rPr lang="sl-SI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sl-SI" dirty="0" smtClean="0">
                <a:latin typeface="+mj-lt"/>
                <a:cs typeface="Courier New" pitchFamily="49" charset="0"/>
              </a:rPr>
              <a:t>p</a:t>
            </a:r>
            <a:r>
              <a:rPr lang="sl-SI" dirty="0" smtClean="0">
                <a:latin typeface="+mj-lt"/>
                <a:cs typeface="Courier New" pitchFamily="49" charset="0"/>
              </a:rPr>
              <a:t>rebere vse od trenutne vrstice dalje</a:t>
            </a:r>
            <a:endParaRPr lang="sl-SI" dirty="0">
              <a:latin typeface="+mj-lt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dirty="0" smtClean="0"/>
              <a:t>Pisanje na datoteko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sl-SI" dirty="0" smtClean="0"/>
              <a:t>Ukaz open nam datoteko ustvari ('w'). Pove pa nam tudi njeno logično oznako. Če jo shranimo v spremenljivko, jo potem v programu lahko tudi pokličemo.</a:t>
            </a:r>
          </a:p>
          <a:p>
            <a:endParaRPr lang="sl-SI" dirty="0" smtClean="0"/>
          </a:p>
          <a:p>
            <a:pPr>
              <a:buNone/>
            </a:pPr>
            <a:r>
              <a:rPr lang="sl-SI" dirty="0" smtClean="0"/>
              <a:t>	</a:t>
            </a:r>
            <a:r>
              <a:rPr lang="sl-SI" b="1" dirty="0" smtClean="0">
                <a:latin typeface="Courier New" pitchFamily="49" charset="0"/>
                <a:cs typeface="Courier New" pitchFamily="49" charset="0"/>
              </a:rPr>
              <a:t>tekst</a:t>
            </a:r>
            <a:r>
              <a:rPr lang="sl-SI" b="1" dirty="0" smtClean="0">
                <a:latin typeface="Courier New" pitchFamily="49" charset="0"/>
                <a:cs typeface="Courier New" pitchFamily="49" charset="0"/>
              </a:rPr>
              <a:t> = open ('c:\\</a:t>
            </a:r>
            <a:r>
              <a:rPr lang="sl-SI" b="1" dirty="0" err="1" smtClean="0">
                <a:latin typeface="Courier New" pitchFamily="49" charset="0"/>
                <a:cs typeface="Courier New" pitchFamily="49" charset="0"/>
              </a:rPr>
              <a:t>pj</a:t>
            </a:r>
            <a:r>
              <a:rPr lang="sl-SI" b="1" dirty="0" smtClean="0">
                <a:latin typeface="Courier New" pitchFamily="49" charset="0"/>
                <a:cs typeface="Courier New" pitchFamily="49" charset="0"/>
              </a:rPr>
              <a:t>\\DN2\\vaja.txt', 'w') </a:t>
            </a:r>
          </a:p>
          <a:p>
            <a:endParaRPr lang="sl-SI" dirty="0" smtClean="0"/>
          </a:p>
          <a:p>
            <a:pPr>
              <a:buNone/>
            </a:pPr>
            <a:r>
              <a:rPr lang="sl-SI" dirty="0" smtClean="0"/>
              <a:t>Ukaz </a:t>
            </a:r>
            <a:r>
              <a:rPr lang="sl-SI" dirty="0" smtClean="0"/>
              <a:t>za pisanje:</a:t>
            </a:r>
          </a:p>
          <a:p>
            <a:pPr>
              <a:buNone/>
            </a:pPr>
            <a:r>
              <a:rPr lang="sl-SI" dirty="0" smtClean="0"/>
              <a:t>	</a:t>
            </a:r>
            <a:r>
              <a:rPr lang="sl-SI" b="1" dirty="0" err="1" smtClean="0">
                <a:latin typeface="Courier New" pitchFamily="49" charset="0"/>
                <a:cs typeface="Courier New" pitchFamily="49" charset="0"/>
              </a:rPr>
              <a:t>write</a:t>
            </a:r>
            <a:r>
              <a:rPr lang="sl-SI" b="1" dirty="0" smtClean="0">
                <a:latin typeface="Courier New" pitchFamily="49" charset="0"/>
                <a:cs typeface="Courier New" pitchFamily="49" charset="0"/>
              </a:rPr>
              <a:t> (niz) </a:t>
            </a:r>
          </a:p>
          <a:p>
            <a:endParaRPr lang="sl-SI" dirty="0" smtClean="0"/>
          </a:p>
          <a:p>
            <a:pPr>
              <a:buNone/>
            </a:pPr>
            <a:r>
              <a:rPr lang="sl-SI" dirty="0" smtClean="0"/>
              <a:t>Torej </a:t>
            </a:r>
            <a:r>
              <a:rPr lang="sl-SI" dirty="0" smtClean="0"/>
              <a:t>lahko na našo datoteko zapišemo takole:</a:t>
            </a:r>
          </a:p>
          <a:p>
            <a:pPr>
              <a:buNone/>
            </a:pPr>
            <a:r>
              <a:rPr lang="sl-SI" dirty="0" smtClean="0"/>
              <a:t>	</a:t>
            </a:r>
            <a:r>
              <a:rPr lang="sl-SI" b="1" dirty="0" err="1" smtClean="0">
                <a:latin typeface="Courier New" pitchFamily="49" charset="0"/>
                <a:cs typeface="Courier New" pitchFamily="49" charset="0"/>
              </a:rPr>
              <a:t>tekst.write</a:t>
            </a:r>
            <a:r>
              <a:rPr lang="sl-SI" b="1" dirty="0" smtClean="0">
                <a:latin typeface="Courier New" pitchFamily="49" charset="0"/>
                <a:cs typeface="Courier New" pitchFamily="49" charset="0"/>
              </a:rPr>
              <a:t> ('Zapisal bom nekaj vsebine.') </a:t>
            </a:r>
          </a:p>
          <a:p>
            <a:endParaRPr lang="sl-SI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dirty="0" smtClean="0"/>
              <a:t>Pisanje na datoteko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sl-SI" dirty="0" smtClean="0"/>
              <a:t>Če dodamo še </a:t>
            </a:r>
            <a:r>
              <a:rPr lang="sl-SI" dirty="0" smtClean="0"/>
              <a:t>nekaj vsebine:</a:t>
            </a:r>
            <a:endParaRPr lang="sl-SI" dirty="0" smtClean="0"/>
          </a:p>
          <a:p>
            <a:pPr>
              <a:buNone/>
            </a:pPr>
            <a:endParaRPr lang="sl-SI" sz="22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sl-SI" sz="2200" b="1" dirty="0" err="1" smtClean="0">
                <a:latin typeface="Courier New" pitchFamily="49" charset="0"/>
                <a:cs typeface="Courier New" pitchFamily="49" charset="0"/>
              </a:rPr>
              <a:t>tekst.write</a:t>
            </a:r>
            <a:r>
              <a:rPr lang="sl-SI" sz="2200" b="1" dirty="0" smtClean="0">
                <a:latin typeface="Courier New" pitchFamily="49" charset="0"/>
                <a:cs typeface="Courier New" pitchFamily="49" charset="0"/>
              </a:rPr>
              <a:t> ('Zapisal bom še nekaj vsebine.') </a:t>
            </a:r>
          </a:p>
          <a:p>
            <a:endParaRPr lang="sl-SI" dirty="0" smtClean="0"/>
          </a:p>
          <a:p>
            <a:pPr>
              <a:buNone/>
            </a:pPr>
            <a:r>
              <a:rPr lang="sl-SI" dirty="0" smtClean="0"/>
              <a:t>V </a:t>
            </a:r>
            <a:r>
              <a:rPr lang="sl-SI" dirty="0" smtClean="0"/>
              <a:t>bistvu sem naredil tole:</a:t>
            </a:r>
          </a:p>
          <a:p>
            <a:pPr>
              <a:buNone/>
            </a:pPr>
            <a:endParaRPr lang="sl-SI" dirty="0" smtClean="0"/>
          </a:p>
          <a:p>
            <a:pPr>
              <a:buNone/>
            </a:pPr>
            <a:r>
              <a:rPr lang="sl-SI" sz="1400" b="1" dirty="0" err="1" smtClean="0">
                <a:latin typeface="Courier New" pitchFamily="49" charset="0"/>
                <a:cs typeface="Courier New" pitchFamily="49" charset="0"/>
              </a:rPr>
              <a:t>tekst.write</a:t>
            </a:r>
            <a:r>
              <a:rPr lang="sl-SI" sz="1400" b="1" dirty="0" smtClean="0">
                <a:latin typeface="Courier New" pitchFamily="49" charset="0"/>
                <a:cs typeface="Courier New" pitchFamily="49" charset="0"/>
              </a:rPr>
              <a:t> ('Zapisal bom nekaj </a:t>
            </a:r>
            <a:r>
              <a:rPr lang="sl-SI" sz="1400" b="1" dirty="0" err="1" smtClean="0">
                <a:latin typeface="Courier New" pitchFamily="49" charset="0"/>
                <a:cs typeface="Courier New" pitchFamily="49" charset="0"/>
              </a:rPr>
              <a:t>vsebine.Zapisal</a:t>
            </a:r>
            <a:r>
              <a:rPr lang="sl-SI" sz="1400" b="1" dirty="0" smtClean="0">
                <a:latin typeface="Courier New" pitchFamily="49" charset="0"/>
                <a:cs typeface="Courier New" pitchFamily="49" charset="0"/>
              </a:rPr>
              <a:t> bom še nekaj vsebine.')</a:t>
            </a:r>
          </a:p>
          <a:p>
            <a:endParaRPr lang="sl-SI" dirty="0" smtClean="0"/>
          </a:p>
          <a:p>
            <a:pPr>
              <a:buNone/>
            </a:pPr>
            <a:r>
              <a:rPr lang="sl-SI" dirty="0" smtClean="0"/>
              <a:t>Če bi želeli </a:t>
            </a:r>
            <a:r>
              <a:rPr lang="sl-SI" dirty="0" smtClean="0"/>
              <a:t>zapisati </a:t>
            </a:r>
            <a:r>
              <a:rPr lang="sl-SI" dirty="0" smtClean="0"/>
              <a:t>vsak zapis v novo vrsto bi morali na koncu postaviti kazalko v novo </a:t>
            </a:r>
            <a:r>
              <a:rPr lang="sl-SI" dirty="0" smtClean="0"/>
              <a:t>vrsto.  </a:t>
            </a:r>
          </a:p>
          <a:p>
            <a:pPr>
              <a:buNone/>
            </a:pPr>
            <a:endParaRPr lang="sl-SI" dirty="0" smtClean="0"/>
          </a:p>
          <a:p>
            <a:pPr>
              <a:buNone/>
            </a:pPr>
            <a:r>
              <a:rPr lang="sl-SI" dirty="0" smtClean="0"/>
              <a:t>	KAKO</a:t>
            </a:r>
            <a:r>
              <a:rPr lang="sl-SI" dirty="0" smtClean="0"/>
              <a:t>? (namig: \</a:t>
            </a:r>
            <a:r>
              <a:rPr lang="sl-SI" dirty="0" smtClean="0"/>
              <a:t>n)</a:t>
            </a:r>
            <a:endParaRPr lang="sl-SI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dirty="0" err="1" smtClean="0"/>
              <a:t>close</a:t>
            </a:r>
            <a:r>
              <a:rPr lang="sl-SI" dirty="0" smtClean="0"/>
              <a:t>()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sl-SI" dirty="0" smtClean="0"/>
              <a:t>Če želimo v datoteki tudi dejansko imeti besedilo, </a:t>
            </a:r>
            <a:r>
              <a:rPr lang="sl-SI" dirty="0" smtClean="0"/>
              <a:t>moramo zapreti podatkovni tok.</a:t>
            </a:r>
          </a:p>
          <a:p>
            <a:pPr>
              <a:buNone/>
            </a:pPr>
            <a:r>
              <a:rPr lang="sl-SI" dirty="0" smtClean="0"/>
              <a:t>To storimo </a:t>
            </a:r>
            <a:r>
              <a:rPr lang="sl-SI" dirty="0" smtClean="0"/>
              <a:t>z ukazom:</a:t>
            </a:r>
          </a:p>
          <a:p>
            <a:r>
              <a:rPr lang="sl-SI" b="1" dirty="0" err="1" smtClean="0">
                <a:latin typeface="Courier New" pitchFamily="49" charset="0"/>
                <a:cs typeface="Courier New" pitchFamily="49" charset="0"/>
              </a:rPr>
              <a:t>close</a:t>
            </a:r>
            <a:r>
              <a:rPr lang="sl-SI" b="1" dirty="0" smtClean="0">
                <a:latin typeface="Courier New" pitchFamily="49" charset="0"/>
                <a:cs typeface="Courier New" pitchFamily="49" charset="0"/>
              </a:rPr>
              <a:t>() </a:t>
            </a:r>
            <a:endParaRPr lang="sl-SI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sl-SI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sl-SI" dirty="0" smtClean="0">
                <a:cs typeface="Courier New" pitchFamily="49" charset="0"/>
              </a:rPr>
              <a:t>primer:</a:t>
            </a:r>
            <a:r>
              <a:rPr lang="sl-SI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sl-SI" b="1" dirty="0" err="1" smtClean="0">
                <a:latin typeface="Courier New" pitchFamily="49" charset="0"/>
                <a:cs typeface="Courier New" pitchFamily="49" charset="0"/>
              </a:rPr>
              <a:t>tekst.close</a:t>
            </a:r>
            <a:r>
              <a:rPr lang="sl-SI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>
              <a:buNone/>
            </a:pPr>
            <a:endParaRPr lang="sl-SI" dirty="0" smtClean="0"/>
          </a:p>
          <a:p>
            <a:r>
              <a:rPr lang="sl-SI" sz="2200" dirty="0" smtClean="0"/>
              <a:t>zapre podatkovni tok</a:t>
            </a:r>
          </a:p>
          <a:p>
            <a:r>
              <a:rPr lang="sl-SI" sz="2200" dirty="0" smtClean="0"/>
              <a:t>m</a:t>
            </a:r>
            <a:r>
              <a:rPr lang="sl-SI" sz="2200" dirty="0" smtClean="0"/>
              <a:t>edpomnilnik</a:t>
            </a:r>
          </a:p>
          <a:p>
            <a:r>
              <a:rPr lang="sl-SI" sz="2200" dirty="0" smtClean="0"/>
              <a:t>h</a:t>
            </a:r>
            <a:r>
              <a:rPr lang="sl-SI" sz="2200" dirty="0" smtClean="0"/>
              <a:t>itrejše izvajanje</a:t>
            </a:r>
          </a:p>
          <a:p>
            <a:r>
              <a:rPr lang="sl-SI" sz="2200" dirty="0" smtClean="0"/>
              <a:t>s</a:t>
            </a:r>
            <a:r>
              <a:rPr lang="sl-SI" sz="2200" dirty="0" smtClean="0"/>
              <a:t>podobi se zapreti datoteko, ko je ne potrebujemo več, čeprav …</a:t>
            </a:r>
            <a:endParaRPr lang="sl-SI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dirty="0" smtClean="0"/>
              <a:t>Dodajanje vsebine v datoteko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sl-SI" dirty="0" smtClean="0"/>
              <a:t>Če bi želeli obdržati vsebino in jo morebiti tudi dopolniti, bi morali uporabiti sledeči ukaz:</a:t>
            </a:r>
          </a:p>
          <a:p>
            <a:pPr>
              <a:buNone/>
            </a:pPr>
            <a:r>
              <a:rPr lang="sl-SI" dirty="0" smtClean="0"/>
              <a:t>	</a:t>
            </a:r>
            <a:r>
              <a:rPr lang="sl-SI" sz="2200" b="1" dirty="0" smtClean="0">
                <a:latin typeface="Courier New" pitchFamily="49" charset="0"/>
                <a:cs typeface="Courier New" pitchFamily="49" charset="0"/>
              </a:rPr>
              <a:t>tekst</a:t>
            </a:r>
            <a:r>
              <a:rPr lang="sl-SI" sz="2200" b="1" dirty="0" smtClean="0">
                <a:latin typeface="Courier New" pitchFamily="49" charset="0"/>
                <a:cs typeface="Courier New" pitchFamily="49" charset="0"/>
              </a:rPr>
              <a:t> = open ('c:\\</a:t>
            </a:r>
            <a:r>
              <a:rPr lang="sl-SI" sz="2200" b="1" dirty="0" err="1" smtClean="0">
                <a:latin typeface="Courier New" pitchFamily="49" charset="0"/>
                <a:cs typeface="Courier New" pitchFamily="49" charset="0"/>
              </a:rPr>
              <a:t>pj</a:t>
            </a:r>
            <a:r>
              <a:rPr lang="sl-SI" sz="2200" b="1" dirty="0" smtClean="0">
                <a:latin typeface="Courier New" pitchFamily="49" charset="0"/>
                <a:cs typeface="Courier New" pitchFamily="49" charset="0"/>
              </a:rPr>
              <a:t>\\DN2\\vaja.txt', 'a') </a:t>
            </a:r>
          </a:p>
          <a:p>
            <a:endParaRPr lang="sl-SI" dirty="0" smtClean="0"/>
          </a:p>
          <a:p>
            <a:pPr>
              <a:buNone/>
            </a:pPr>
            <a:r>
              <a:rPr lang="sl-SI" dirty="0" smtClean="0"/>
              <a:t>Stikalo </a:t>
            </a:r>
            <a:r>
              <a:rPr lang="sl-SI" dirty="0" smtClean="0"/>
              <a:t>'a' pomeni </a:t>
            </a:r>
            <a:r>
              <a:rPr lang="sl-SI" dirty="0" err="1" smtClean="0"/>
              <a:t>append</a:t>
            </a:r>
            <a:r>
              <a:rPr lang="sl-SI" dirty="0" smtClean="0"/>
              <a:t> (dodajanje)!</a:t>
            </a:r>
          </a:p>
          <a:p>
            <a:pPr>
              <a:buNone/>
            </a:pPr>
            <a:endParaRPr lang="sl-SI" dirty="0" smtClean="0"/>
          </a:p>
          <a:p>
            <a:pPr>
              <a:buNone/>
            </a:pPr>
            <a:r>
              <a:rPr lang="sl-SI" dirty="0" smtClean="0"/>
              <a:t>Datoteko </a:t>
            </a:r>
            <a:r>
              <a:rPr lang="sl-SI" dirty="0" smtClean="0"/>
              <a:t>ravno tako odpremo za pisanje. Razlika je v tem, da </a:t>
            </a:r>
            <a:r>
              <a:rPr lang="sl-SI" dirty="0" smtClean="0">
                <a:solidFill>
                  <a:srgbClr val="FF0000"/>
                </a:solidFill>
              </a:rPr>
              <a:t>mora</a:t>
            </a:r>
            <a:r>
              <a:rPr lang="sl-SI" dirty="0" smtClean="0"/>
              <a:t> taka datoteka že obstajati. S tem ukazom se postavimo na konec datoteke in vse kar nanjo pišemo, se doda na konec.</a:t>
            </a:r>
          </a:p>
          <a:p>
            <a:endParaRPr lang="sl-SI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dirty="0" smtClean="0"/>
              <a:t>Pretvorba v seznam nizov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l-SI" dirty="0" smtClean="0">
                <a:latin typeface="Courier New" pitchFamily="49" charset="0"/>
                <a:cs typeface="Courier New" pitchFamily="49" charset="0"/>
              </a:rPr>
              <a:t>seznam=</a:t>
            </a:r>
            <a:r>
              <a:rPr lang="sl-SI" dirty="0" err="1" smtClean="0">
                <a:latin typeface="Courier New" pitchFamily="49" charset="0"/>
                <a:cs typeface="Courier New" pitchFamily="49" charset="0"/>
              </a:rPr>
              <a:t>datoZaBranje.readlines</a:t>
            </a:r>
            <a:r>
              <a:rPr lang="sl-SI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>
              <a:buNone/>
            </a:pPr>
            <a:endParaRPr lang="sl-SI" dirty="0" smtClean="0"/>
          </a:p>
          <a:p>
            <a:pPr>
              <a:buNone/>
            </a:pPr>
            <a:r>
              <a:rPr lang="sl-SI" dirty="0" smtClean="0"/>
              <a:t>	Prebere </a:t>
            </a:r>
            <a:r>
              <a:rPr lang="sl-SI" dirty="0" smtClean="0">
                <a:solidFill>
                  <a:srgbClr val="00CC00"/>
                </a:solidFill>
              </a:rPr>
              <a:t>vse vrstice </a:t>
            </a:r>
            <a:r>
              <a:rPr lang="sl-SI" dirty="0" smtClean="0"/>
              <a:t>v </a:t>
            </a:r>
            <a:r>
              <a:rPr lang="sl-SI" dirty="0" smtClean="0">
                <a:solidFill>
                  <a:srgbClr val="00CC00"/>
                </a:solidFill>
              </a:rPr>
              <a:t>seznam</a:t>
            </a:r>
            <a:r>
              <a:rPr lang="sl-SI" dirty="0" smtClean="0"/>
              <a:t> nizov.</a:t>
            </a:r>
          </a:p>
          <a:p>
            <a:pPr>
              <a:buNone/>
            </a:pPr>
            <a:r>
              <a:rPr lang="sl-SI" dirty="0" smtClean="0"/>
              <a:t>	Nizi vsebujejo tudi ‘\n’.</a:t>
            </a:r>
          </a:p>
          <a:p>
            <a:endParaRPr lang="sl-SI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sl-SI" dirty="0" smtClean="0"/>
              <a:t>Kako se znebiti praznih znakov?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l-SI" dirty="0" err="1" smtClean="0">
                <a:latin typeface="Courier New" pitchFamily="49" charset="0"/>
                <a:cs typeface="Courier New" pitchFamily="49" charset="0"/>
              </a:rPr>
              <a:t>rstrip</a:t>
            </a:r>
            <a:r>
              <a:rPr lang="sl-SI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>
              <a:buNone/>
            </a:pPr>
            <a:r>
              <a:rPr lang="sl-SI" dirty="0" smtClean="0"/>
              <a:t>	</a:t>
            </a:r>
            <a:r>
              <a:rPr lang="sl-SI" dirty="0" smtClean="0">
                <a:solidFill>
                  <a:srgbClr val="00CC00"/>
                </a:solidFill>
              </a:rPr>
              <a:t>odstrani</a:t>
            </a:r>
            <a:r>
              <a:rPr lang="sl-SI" dirty="0" smtClean="0"/>
              <a:t> vse \ </a:t>
            </a:r>
            <a:r>
              <a:rPr lang="sl-SI" dirty="0" smtClean="0">
                <a:solidFill>
                  <a:srgbClr val="00CC00"/>
                </a:solidFill>
              </a:rPr>
              <a:t>posebne znake</a:t>
            </a:r>
            <a:r>
              <a:rPr lang="sl-SI" dirty="0" smtClean="0"/>
              <a:t> z desne strani</a:t>
            </a:r>
          </a:p>
          <a:p>
            <a:pPr>
              <a:buNone/>
            </a:pPr>
            <a:r>
              <a:rPr lang="sl-SI" dirty="0" smtClean="0"/>
              <a:t>	Primer:</a:t>
            </a:r>
          </a:p>
          <a:p>
            <a:pPr>
              <a:buNone/>
            </a:pPr>
            <a:r>
              <a:rPr lang="sl-SI" dirty="0" smtClean="0"/>
              <a:t>	</a:t>
            </a:r>
            <a:r>
              <a:rPr lang="sl-SI" dirty="0" smtClean="0">
                <a:latin typeface="Courier New" pitchFamily="49" charset="0"/>
                <a:cs typeface="Courier New" pitchFamily="49" charset="0"/>
              </a:rPr>
              <a:t>’12\n’.</a:t>
            </a:r>
            <a:r>
              <a:rPr lang="sl-SI" dirty="0" err="1" smtClean="0">
                <a:latin typeface="Courier New" pitchFamily="49" charset="0"/>
                <a:cs typeface="Courier New" pitchFamily="49" charset="0"/>
              </a:rPr>
              <a:t>rstrip</a:t>
            </a:r>
            <a:r>
              <a:rPr lang="sl-SI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sl-SI" dirty="0" smtClean="0"/>
              <a:t> =&gt; ‘12’</a:t>
            </a:r>
          </a:p>
          <a:p>
            <a:pPr>
              <a:buNone/>
            </a:pPr>
            <a:endParaRPr lang="sl-SI" dirty="0" smtClean="0"/>
          </a:p>
          <a:p>
            <a:pPr>
              <a:buNone/>
            </a:pPr>
            <a:r>
              <a:rPr lang="sl-SI" dirty="0" smtClean="0"/>
              <a:t>	če hočemo odstraniti le ‘\n’, potem</a:t>
            </a:r>
          </a:p>
          <a:p>
            <a:pPr>
              <a:buNone/>
            </a:pPr>
            <a:r>
              <a:rPr lang="sl-SI" dirty="0" smtClean="0"/>
              <a:t>	</a:t>
            </a:r>
            <a:r>
              <a:rPr lang="sl-SI" dirty="0" err="1" smtClean="0">
                <a:latin typeface="Courier New" pitchFamily="49" charset="0"/>
                <a:cs typeface="Courier New" pitchFamily="49" charset="0"/>
              </a:rPr>
              <a:t>niz.rstrip</a:t>
            </a:r>
            <a:r>
              <a:rPr lang="sl-SI" dirty="0" smtClean="0">
                <a:latin typeface="Courier New" pitchFamily="49" charset="0"/>
                <a:cs typeface="Courier New" pitchFamily="49" charset="0"/>
              </a:rPr>
              <a:t>(‘\n’)</a:t>
            </a:r>
          </a:p>
          <a:p>
            <a:endParaRPr lang="sl-SI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dirty="0" smtClean="0"/>
              <a:t>Zbrani ukazi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sl-SI" dirty="0" smtClean="0">
                <a:latin typeface="Courier New" pitchFamily="49" charset="0"/>
                <a:cs typeface="Courier New" pitchFamily="49" charset="0"/>
              </a:rPr>
              <a:t>spremenljivka=open(‘ime datoteke’,’w’)</a:t>
            </a:r>
            <a:endParaRPr lang="sl-SI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sl-SI" dirty="0" smtClean="0">
                <a:latin typeface="Courier New" pitchFamily="49" charset="0"/>
                <a:cs typeface="Courier New" pitchFamily="49" charset="0"/>
              </a:rPr>
              <a:t>spremenljivka=open(‘ime datoteke’,’a’)</a:t>
            </a:r>
            <a:endParaRPr lang="sl-SI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sl-SI" dirty="0" smtClean="0">
                <a:latin typeface="Courier New" pitchFamily="49" charset="0"/>
                <a:cs typeface="Courier New" pitchFamily="49" charset="0"/>
              </a:rPr>
              <a:t>spremenljivka=open(‘ime datoteke’,’r’)</a:t>
            </a:r>
            <a:endParaRPr lang="sl-SI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sl-SI" dirty="0" err="1" smtClean="0">
                <a:latin typeface="Courier New" pitchFamily="49" charset="0"/>
                <a:cs typeface="Courier New" pitchFamily="49" charset="0"/>
              </a:rPr>
              <a:t>spremenljivka.write</a:t>
            </a:r>
            <a:r>
              <a:rPr lang="sl-SI" dirty="0" smtClean="0">
                <a:latin typeface="Courier New" pitchFamily="49" charset="0"/>
                <a:cs typeface="Courier New" pitchFamily="49" charset="0"/>
              </a:rPr>
              <a:t>(‘besedilo\n’)</a:t>
            </a:r>
            <a:endParaRPr lang="sl-SI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sl-SI" dirty="0" smtClean="0">
                <a:latin typeface="Courier New" pitchFamily="49" charset="0"/>
                <a:cs typeface="Courier New" pitchFamily="49" charset="0"/>
              </a:rPr>
              <a:t>vrsta=</a:t>
            </a:r>
            <a:r>
              <a:rPr lang="sl-SI" dirty="0" err="1" smtClean="0">
                <a:latin typeface="Courier New" pitchFamily="49" charset="0"/>
                <a:cs typeface="Courier New" pitchFamily="49" charset="0"/>
              </a:rPr>
              <a:t>spremenljivka.readline</a:t>
            </a:r>
            <a:r>
              <a:rPr lang="sl-SI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>
              <a:buNone/>
            </a:pPr>
            <a:r>
              <a:rPr lang="sl-SI" dirty="0" smtClean="0">
                <a:latin typeface="Courier New" pitchFamily="49" charset="0"/>
                <a:cs typeface="Courier New" pitchFamily="49" charset="0"/>
              </a:rPr>
              <a:t>celota=</a:t>
            </a:r>
            <a:r>
              <a:rPr lang="sl-SI" dirty="0" err="1" smtClean="0">
                <a:latin typeface="Courier New" pitchFamily="49" charset="0"/>
                <a:cs typeface="Courier New" pitchFamily="49" charset="0"/>
              </a:rPr>
              <a:t>spremenljivka.read</a:t>
            </a:r>
            <a:r>
              <a:rPr lang="sl-SI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>
              <a:buNone/>
            </a:pPr>
            <a:r>
              <a:rPr lang="sl-SI" smtClean="0">
                <a:latin typeface="Courier New" pitchFamily="49" charset="0"/>
                <a:cs typeface="Courier New" pitchFamily="49" charset="0"/>
              </a:rPr>
              <a:t>seznam=</a:t>
            </a:r>
            <a:r>
              <a:rPr lang="sl-SI" dirty="0" err="1" smtClean="0">
                <a:latin typeface="Courier New" pitchFamily="49" charset="0"/>
                <a:cs typeface="Courier New" pitchFamily="49" charset="0"/>
              </a:rPr>
              <a:t>spremenljivka.readlines</a:t>
            </a:r>
            <a:r>
              <a:rPr lang="sl-SI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>
              <a:buNone/>
            </a:pPr>
            <a:r>
              <a:rPr lang="sl-SI" dirty="0" err="1" smtClean="0">
                <a:latin typeface="Courier New" pitchFamily="49" charset="0"/>
                <a:cs typeface="Courier New" pitchFamily="49" charset="0"/>
              </a:rPr>
              <a:t>spremenljivka.close</a:t>
            </a:r>
            <a:r>
              <a:rPr lang="sl-SI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>
              <a:buNone/>
            </a:pPr>
            <a:endParaRPr lang="sl-SI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gled">
  <a:themeElements>
    <a:clrScheme name="Pogled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Pogled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Poslovni izi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2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95</TotalTime>
  <Words>273</Words>
  <Application>Microsoft Office PowerPoint</Application>
  <PresentationFormat>Diaprojekcija na zaslonu (4:3)</PresentationFormat>
  <Paragraphs>115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14</vt:i4>
      </vt:variant>
    </vt:vector>
  </HeadingPairs>
  <TitlesOfParts>
    <vt:vector size="15" baseType="lpstr">
      <vt:lpstr>Pogled</vt:lpstr>
      <vt:lpstr>Delo z datotekekami  v Python-u</vt:lpstr>
      <vt:lpstr>Zakaj datoteke?</vt:lpstr>
      <vt:lpstr>Tekstovne datoteke</vt:lpstr>
      <vt:lpstr>Ustvarjanje datoteke</vt:lpstr>
      <vt:lpstr>Ustvarjanje datoteke</vt:lpstr>
      <vt:lpstr>Branje datoteke</vt:lpstr>
      <vt:lpstr>Ukazi za branje</vt:lpstr>
      <vt:lpstr>Pisanje na datoteko</vt:lpstr>
      <vt:lpstr>Pisanje na datoteko</vt:lpstr>
      <vt:lpstr>close()</vt:lpstr>
      <vt:lpstr>Dodajanje vsebine v datoteko</vt:lpstr>
      <vt:lpstr>Pretvorba v seznam nizov</vt:lpstr>
      <vt:lpstr>Kako se znebiti praznih znakov?</vt:lpstr>
      <vt:lpstr>Zbrani ukazi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Delo z datotekekami  v Python-u</dc:title>
  <dc:creator>FRic</dc:creator>
  <cp:lastModifiedBy>FRic</cp:lastModifiedBy>
  <cp:revision>17</cp:revision>
  <dcterms:created xsi:type="dcterms:W3CDTF">2011-03-08T15:47:40Z</dcterms:created>
  <dcterms:modified xsi:type="dcterms:W3CDTF">2011-03-08T17:22:56Z</dcterms:modified>
</cp:coreProperties>
</file>